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80" r:id="rId4"/>
    <p:sldId id="279" r:id="rId5"/>
    <p:sldId id="282" r:id="rId6"/>
    <p:sldId id="283" r:id="rId7"/>
    <p:sldId id="284" r:id="rId8"/>
    <p:sldId id="281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13BB2-15B1-4B56-91C2-56D7837DCC5C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BC29C-E360-41BA-8EF2-7E156CDF9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5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2A9F-662E-43A6-B16D-30C1D2A8F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C9FAD-FA90-4559-A527-8781C2FDA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FE205-BBC2-4EE8-A8A9-AC3B5DE9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0A7F2-8626-4720-ABA2-6F2C22A6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491E-D4A7-4225-94C4-8881BCF4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9BBA-41F3-4EE6-A955-EB7A4CE6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EF91-5278-4639-9B7D-D046FE2BC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2C703-ACB6-4E2A-984C-2361A267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DC162-A5DC-4915-B9FA-0DB90C9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0883C-20FC-4F38-B957-CA154380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1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5BEA9-A64D-443C-93D7-E78AC0751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65C8E-1C7F-475B-AEA2-D8871662F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392BB-7F1F-4B35-8F70-497F7384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386AA-B5A5-4440-8457-DD6F14AE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51D5-F9F1-45B2-B269-20C5F8FF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6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F720-0FF8-4966-BEEB-4A27D566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F372-2316-42A7-9ADB-DE8E19D92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B6025-AC89-40CC-9726-F7BCE92C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23180-9248-4D16-85A5-6727A72F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2B46-AE84-4A57-BD11-ADDCC650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2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8E3A-41FC-449B-B8F1-DAFC85BB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11997-7F53-440A-BBF5-64A7576C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FE71-71D0-4D9E-AD40-FF9BB91C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54D1-C7CF-4E92-AA91-CA80A82D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3C1F8-76D2-4CF7-98C7-BB21D4B5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3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C8FC-69DA-4C1A-9ECC-D90BBF79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287EA-215B-481A-A15A-ED3EAA7D9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A59D0-F0CC-4F3F-9F63-CB4C0C699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7E05F-F861-458A-A0C7-7824AA63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23BF1-7640-47D7-9CE4-E08159A5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AFFB9-BD0A-42F5-A8B0-BDAEEA4F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29F5-9055-4C63-96A4-15BA6C0A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46C90-4B44-46A4-9BC3-EFC7754A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1B174-2B39-46D5-9593-6BD62811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F08C9-F1C6-45FA-B1C2-49C92C3DF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E5EAC-7118-4EDF-90A3-9674BC416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DD703-D10D-4B1B-BF0D-506FC905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D14AC-E282-4ACF-9451-0F71E006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E1205-050B-4B21-93B5-E03BADD5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5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DBE4-487C-4E3C-A2E7-60487C6F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3F841-EF8A-42E2-8434-826611EB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C7E61-3C47-4BAF-B3AB-6414BAB7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98A24-BA37-4677-9A14-1496C547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705FC-AA2A-40D0-9569-9FDBFE10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AB638-CDBA-492F-B121-E455420E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6734-A338-4E57-94FE-211CFC67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9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6B10-C317-46D1-8783-B3631866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B7AE-0ADB-4B73-80E4-9233EE4C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548FC-9E5D-4DE8-9408-3F3C84CBB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717E-A4B1-401C-877C-42B60D7E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D7969-1D04-4D01-9056-D1366D07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53724-34DE-4EC6-8AF7-2B4515A8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C960-646D-4931-A719-92274B9A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A6FCE-1FB0-47F3-BAAE-E39838DE0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A9188-893D-471E-8C0A-3C6CD71E9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3A354-761E-450A-942B-A785232B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9CFED-0990-4DB0-A3D8-B7BDA8E6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FACA0-7629-410B-8276-010F977D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9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1A2B-8179-450D-B459-60D3B13D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E5D1-8717-461B-9FF0-76672554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E650F-AF8F-43C0-85C7-DF0999C9C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F7AA-4E3E-4266-9523-E5852CE6B548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BF136-5B61-4D0C-9B7C-B030DA5AE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681A-49F2-4908-8765-B2A56C58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A515D-F90D-4AB9-A927-90534987E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5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onlinecourses.science.psu.edu/stat502/node/18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EBDF97-3B3A-404F-A3DE-31CF67BEDB73}"/>
              </a:ext>
            </a:extLst>
          </p:cNvPr>
          <p:cNvSpPr txBox="1"/>
          <p:nvPr/>
        </p:nvSpPr>
        <p:spPr>
          <a:xfrm>
            <a:off x="4730262" y="2576147"/>
            <a:ext cx="1801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ANCOVA</a:t>
            </a:r>
          </a:p>
        </p:txBody>
      </p:sp>
    </p:spTree>
    <p:extLst>
      <p:ext uri="{BB962C8B-B14F-4D97-AF65-F5344CB8AC3E}">
        <p14:creationId xmlns:p14="http://schemas.microsoft.com/office/powerpoint/2010/main" val="153550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00639A7-F76E-463B-8818-8E50C4F00012}"/>
              </a:ext>
            </a:extLst>
          </p:cNvPr>
          <p:cNvSpPr txBox="1">
            <a:spLocks/>
          </p:cNvSpPr>
          <p:nvPr/>
        </p:nvSpPr>
        <p:spPr>
          <a:xfrm>
            <a:off x="1022318" y="684710"/>
            <a:ext cx="10798460" cy="864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AN</a:t>
            </a:r>
            <a:r>
              <a:rPr lang="en-US" sz="4000" dirty="0">
                <a:solidFill>
                  <a:srgbClr val="FF0000"/>
                </a:solidFill>
              </a:rPr>
              <a:t>C</a:t>
            </a:r>
            <a:r>
              <a:rPr lang="en-US" sz="4000" dirty="0"/>
              <a:t>OVA – Analysis of Covariance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14308-B63C-46EE-B229-D2F0CF1F8EAF}"/>
              </a:ext>
            </a:extLst>
          </p:cNvPr>
          <p:cNvSpPr txBox="1">
            <a:spLocks/>
          </p:cNvSpPr>
          <p:nvPr/>
        </p:nvSpPr>
        <p:spPr>
          <a:xfrm>
            <a:off x="837680" y="1752601"/>
            <a:ext cx="9084141" cy="4148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b="1" dirty="0"/>
              <a:t>ANOVA</a:t>
            </a:r>
            <a:r>
              <a:rPr lang="en-US" dirty="0"/>
              <a:t> (Analysis of Variance) is used to compare the mean response of two or more categorical variables. 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AN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OVA</a:t>
            </a:r>
            <a:r>
              <a:rPr lang="en-US" dirty="0"/>
              <a:t> is an extension of ANOVA, “ANOVA with covariates”, or simply, a combination of ANOVA and regression. ANCOVA can be used to compare the mean response of two or more categorical variables, after covariate effect is removed.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Advantage of AN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OVA</a:t>
            </a:r>
            <a:r>
              <a:rPr lang="en-US" dirty="0"/>
              <a:t>:</a:t>
            </a:r>
          </a:p>
          <a:p>
            <a:pPr lvl="2">
              <a:spcBef>
                <a:spcPts val="600"/>
              </a:spcBef>
            </a:pPr>
            <a:r>
              <a:rPr lang="en-US" sz="2400" dirty="0"/>
              <a:t>To control error and thereby to increase precision. </a:t>
            </a:r>
          </a:p>
          <a:p>
            <a:pPr lvl="2">
              <a:spcBef>
                <a:spcPts val="600"/>
              </a:spcBef>
            </a:pPr>
            <a:r>
              <a:rPr lang="en-US" sz="2400" dirty="0"/>
              <a:t>To adjust treatment means of the dependent variable for differences in the values of corresponding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76378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3E72199-EBE9-488B-8F0D-FB21C7780DDE}"/>
              </a:ext>
            </a:extLst>
          </p:cNvPr>
          <p:cNvSpPr txBox="1">
            <a:spLocks/>
          </p:cNvSpPr>
          <p:nvPr/>
        </p:nvSpPr>
        <p:spPr>
          <a:xfrm>
            <a:off x="921629" y="165549"/>
            <a:ext cx="10798460" cy="667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</a:t>
            </a:r>
            <a:r>
              <a:rPr lang="en-US">
                <a:solidFill>
                  <a:srgbClr val="FF0000"/>
                </a:solidFill>
              </a:rPr>
              <a:t>C</a:t>
            </a:r>
            <a:r>
              <a:rPr lang="en-US"/>
              <a:t>OVA – Analysis of Covariance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2E7052-26B9-499B-9C17-30AE3C328A70}"/>
              </a:ext>
            </a:extLst>
          </p:cNvPr>
          <p:cNvGrpSpPr/>
          <p:nvPr/>
        </p:nvGrpSpPr>
        <p:grpSpPr>
          <a:xfrm>
            <a:off x="2567709" y="951345"/>
            <a:ext cx="7267679" cy="5666588"/>
            <a:chOff x="2010428" y="1072863"/>
            <a:chExt cx="7332978" cy="57851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F732AB-6889-4DB8-980F-0C76D0214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428" y="1072863"/>
              <a:ext cx="7332978" cy="5785137"/>
            </a:xfrm>
            <a:prstGeom prst="rect">
              <a:avLst/>
            </a:prstGeom>
          </p:spPr>
        </p:pic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613D4D51-09D5-49A6-9673-A91495276332}"/>
                </a:ext>
              </a:extLst>
            </p:cNvPr>
            <p:cNvSpPr/>
            <p:nvPr/>
          </p:nvSpPr>
          <p:spPr bwMode="gray">
            <a:xfrm>
              <a:off x="6323579" y="2674241"/>
              <a:ext cx="92873" cy="94263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B1B916EB-2505-4287-8603-A18F8850A88F}"/>
                </a:ext>
              </a:extLst>
            </p:cNvPr>
            <p:cNvSpPr/>
            <p:nvPr/>
          </p:nvSpPr>
          <p:spPr bwMode="gray">
            <a:xfrm>
              <a:off x="7592294" y="2295078"/>
              <a:ext cx="92873" cy="94263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A101E5-2AAF-4B2E-80D4-F50160130C18}"/>
                </a:ext>
              </a:extLst>
            </p:cNvPr>
            <p:cNvCxnSpPr/>
            <p:nvPr/>
          </p:nvCxnSpPr>
          <p:spPr bwMode="gray">
            <a:xfrm>
              <a:off x="7211144" y="2295078"/>
              <a:ext cx="0" cy="27432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387DE3-F616-4AF2-809B-D624EE74FE2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638730" y="2342209"/>
              <a:ext cx="0" cy="402729"/>
            </a:xfrm>
            <a:prstGeom prst="straightConnector1">
              <a:avLst/>
            </a:prstGeom>
            <a:ln w="15875"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993D86-7C0C-42D5-ADD6-A74FBCF9FE93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416452" y="2721372"/>
              <a:ext cx="1222278" cy="151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7E971A5-C08F-4F59-88A7-3266AF5A176E}"/>
              </a:ext>
            </a:extLst>
          </p:cNvPr>
          <p:cNvSpPr txBox="1">
            <a:spLocks/>
          </p:cNvSpPr>
          <p:nvPr/>
        </p:nvSpPr>
        <p:spPr>
          <a:xfrm>
            <a:off x="903999" y="301066"/>
            <a:ext cx="10798460" cy="579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ANCOVA Procedure</a:t>
            </a:r>
            <a:endParaRPr lang="en-US" dirty="0"/>
          </a:p>
        </p:txBody>
      </p:sp>
      <p:pic>
        <p:nvPicPr>
          <p:cNvPr id="3" name="Picture 2" descr="flowchart">
            <a:extLst>
              <a:ext uri="{FF2B5EF4-FFF2-40B4-BE49-F238E27FC236}">
                <a16:creationId xmlns:a16="http://schemas.microsoft.com/office/drawing/2014/main" id="{E1874DFE-EF67-43C4-B617-643E60E9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71" y="880568"/>
            <a:ext cx="6324556" cy="529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1E14A0-32F4-463F-99B1-3069A82FB968}"/>
              </a:ext>
            </a:extLst>
          </p:cNvPr>
          <p:cNvSpPr/>
          <p:nvPr/>
        </p:nvSpPr>
        <p:spPr>
          <a:xfrm>
            <a:off x="1078389" y="6302601"/>
            <a:ext cx="604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  <a:hlinkClick r:id="rId3"/>
              </a:rPr>
              <a:t>https://newonlinecourses.science.psu.edu/stat502/node/186/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9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27A64-975E-4B53-BA19-474EA1F4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23" y="799056"/>
            <a:ext cx="6655867" cy="5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BEEE0-0C07-43A6-9F29-5F7B1056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59" y="911702"/>
            <a:ext cx="660174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18131-F696-4B6E-BEE9-33BE6442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16" y="475361"/>
            <a:ext cx="7636167" cy="60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FAB602C-5DA5-45A5-95BA-3854CD347B0C}"/>
              </a:ext>
            </a:extLst>
          </p:cNvPr>
          <p:cNvSpPr txBox="1">
            <a:spLocks/>
          </p:cNvSpPr>
          <p:nvPr/>
        </p:nvSpPr>
        <p:spPr>
          <a:xfrm>
            <a:off x="981821" y="181938"/>
            <a:ext cx="10798460" cy="864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Relative Efficiency of ANCOVA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13F20A1-BBD3-4C99-BADA-86341CA6FBEA}"/>
                  </a:ext>
                </a:extLst>
              </p:cNvPr>
              <p:cNvSpPr/>
              <p:nvPr/>
            </p:nvSpPr>
            <p:spPr>
              <a:xfrm>
                <a:off x="661482" y="1943439"/>
                <a:ext cx="326768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𝐴𝑁𝐶𝑂𝑉𝐴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𝐴𝑁𝑂𝑉𝐴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𝐴𝑁𝑂𝑉𝐴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𝐴𝑁𝐶𝑂𝑉𝐴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13F20A1-BBD3-4C99-BADA-86341CA6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82" y="1943439"/>
                <a:ext cx="3267689" cy="677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CA86FC-23EB-4D5A-808A-920211E32AB0}"/>
                  </a:ext>
                </a:extLst>
              </p:cNvPr>
              <p:cNvSpPr/>
              <p:nvPr/>
            </p:nvSpPr>
            <p:spPr>
              <a:xfrm>
                <a:off x="661482" y="1234037"/>
                <a:ext cx="5379357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𝐴𝑁𝐶𝑂𝑉𝐴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𝐴𝑁𝐶𝑂𝑉𝐴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𝐴𝑁𝑂𝑉𝐴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𝑆𝑆𝐸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𝐴𝑁𝑂𝑉𝐴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CA86FC-23EB-4D5A-808A-920211E32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82" y="1234037"/>
                <a:ext cx="5379357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6E2DF4-60A4-4DD4-B949-A4E04DE8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157613"/>
              </p:ext>
            </p:extLst>
          </p:nvPr>
        </p:nvGraphicFramePr>
        <p:xfrm>
          <a:off x="981821" y="3651249"/>
          <a:ext cx="3770650" cy="1730860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550156">
                  <a:extLst>
                    <a:ext uri="{9D8B030D-6E8A-4147-A177-3AD203B41FA5}">
                      <a16:colId xmlns:a16="http://schemas.microsoft.com/office/drawing/2014/main" val="1750839743"/>
                    </a:ext>
                  </a:extLst>
                </a:gridCol>
                <a:gridCol w="1214987">
                  <a:extLst>
                    <a:ext uri="{9D8B030D-6E8A-4147-A177-3AD203B41FA5}">
                      <a16:colId xmlns:a16="http://schemas.microsoft.com/office/drawing/2014/main" val="2046516484"/>
                    </a:ext>
                  </a:extLst>
                </a:gridCol>
                <a:gridCol w="1005507">
                  <a:extLst>
                    <a:ext uri="{9D8B030D-6E8A-4147-A177-3AD203B41FA5}">
                      <a16:colId xmlns:a16="http://schemas.microsoft.com/office/drawing/2014/main" val="2196775274"/>
                    </a:ext>
                  </a:extLst>
                </a:gridCol>
              </a:tblGrid>
              <a:tr h="346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419065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Set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Location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1590494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Set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Location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0286473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Set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Location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6691791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Set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Location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704807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212773A-9588-47A3-8CB6-903EA65D9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56" y="1055528"/>
            <a:ext cx="6087325" cy="5620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084B0-6E9C-4380-A166-F6FBA7D2BA91}"/>
              </a:ext>
            </a:extLst>
          </p:cNvPr>
          <p:cNvSpPr txBox="1"/>
          <p:nvPr/>
        </p:nvSpPr>
        <p:spPr bwMode="gray">
          <a:xfrm>
            <a:off x="7699881" y="1689921"/>
            <a:ext cx="2521528" cy="2849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/>
              <a:t>delta = 5, alpha = 0.05</a:t>
            </a:r>
          </a:p>
        </p:txBody>
      </p:sp>
    </p:spTree>
    <p:extLst>
      <p:ext uri="{BB962C8B-B14F-4D97-AF65-F5344CB8AC3E}">
        <p14:creationId xmlns:p14="http://schemas.microsoft.com/office/powerpoint/2010/main" val="179347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942C-7CEA-4F90-8D33-9A5532EFFD75}"/>
              </a:ext>
            </a:extLst>
          </p:cNvPr>
          <p:cNvSpPr txBox="1">
            <a:spLocks/>
          </p:cNvSpPr>
          <p:nvPr/>
        </p:nvSpPr>
        <p:spPr>
          <a:xfrm>
            <a:off x="1976765" y="403540"/>
            <a:ext cx="9624002" cy="864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E8010-5CFA-4B76-97DD-079E2CEF63BB}"/>
              </a:ext>
            </a:extLst>
          </p:cNvPr>
          <p:cNvSpPr txBox="1">
            <a:spLocks/>
          </p:cNvSpPr>
          <p:nvPr/>
        </p:nvSpPr>
        <p:spPr>
          <a:xfrm>
            <a:off x="948295" y="1700281"/>
            <a:ext cx="5248676" cy="40876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Plant Number is positively correlated with Yield</a:t>
            </a:r>
          </a:p>
          <a:p>
            <a:r>
              <a:rPr lang="en-US" dirty="0"/>
              <a:t>ANCOVA can effectively adjust entry means of the Yield for differences in the values of corresponding Plant Number</a:t>
            </a:r>
          </a:p>
          <a:p>
            <a:r>
              <a:rPr lang="en-US" dirty="0"/>
              <a:t>ANCOVA with Plant Number as covariate can improve our test sensitivity, thus increase power</a:t>
            </a:r>
          </a:p>
        </p:txBody>
      </p:sp>
      <p:pic>
        <p:nvPicPr>
          <p:cNvPr id="4" name="Picture 3" descr="Soy &lt;strong&gt;field&lt;/strong&gt; | Chemi Ubani | Flickr">
            <a:extLst>
              <a:ext uri="{FF2B5EF4-FFF2-40B4-BE49-F238E27FC236}">
                <a16:creationId xmlns:a16="http://schemas.microsoft.com/office/drawing/2014/main" id="{9D0F1B4F-486A-48AF-A77C-4D47CEC2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0" r="20393" b="34395"/>
          <a:stretch/>
        </p:blipFill>
        <p:spPr>
          <a:xfrm>
            <a:off x="7107810" y="3932963"/>
            <a:ext cx="4983352" cy="2085693"/>
          </a:xfrm>
          <a:prstGeom prst="rect">
            <a:avLst/>
          </a:prstGeom>
        </p:spPr>
      </p:pic>
      <p:pic>
        <p:nvPicPr>
          <p:cNvPr id="5" name="Picture 4" descr="Soy &lt;strong&gt;field&lt;/strong&gt; | Chemi Ubani | Flickr">
            <a:extLst>
              <a:ext uri="{FF2B5EF4-FFF2-40B4-BE49-F238E27FC236}">
                <a16:creationId xmlns:a16="http://schemas.microsoft.com/office/drawing/2014/main" id="{A5A163A0-7B3E-49B2-9C47-ECCB0B59E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1" r="20393" b="34395"/>
          <a:stretch/>
        </p:blipFill>
        <p:spPr>
          <a:xfrm>
            <a:off x="7107810" y="1700281"/>
            <a:ext cx="4983352" cy="222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68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112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DengXian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PENG, JIANLING [AG-Contractor/1005]</dc:creator>
  <cp:lastModifiedBy>PENG, JIANLING [AG-Contractor/1005]</cp:lastModifiedBy>
  <cp:revision>7</cp:revision>
  <dcterms:created xsi:type="dcterms:W3CDTF">2019-07-03T16:19:45Z</dcterms:created>
  <dcterms:modified xsi:type="dcterms:W3CDTF">2019-07-03T18:44:50Z</dcterms:modified>
</cp:coreProperties>
</file>